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9" r:id="rId3"/>
    <p:sldId id="276" r:id="rId4"/>
    <p:sldId id="279" r:id="rId5"/>
    <p:sldId id="280" r:id="rId6"/>
    <p:sldId id="281" r:id="rId7"/>
    <p:sldId id="283" r:id="rId8"/>
    <p:sldId id="284" r:id="rId9"/>
    <p:sldId id="262" r:id="rId10"/>
    <p:sldId id="263" r:id="rId11"/>
    <p:sldId id="264" r:id="rId12"/>
    <p:sldId id="265" r:id="rId13"/>
    <p:sldId id="277" r:id="rId14"/>
    <p:sldId id="266" r:id="rId15"/>
    <p:sldId id="267" r:id="rId16"/>
    <p:sldId id="268" r:id="rId17"/>
    <p:sldId id="269" r:id="rId18"/>
    <p:sldId id="270" r:id="rId19"/>
    <p:sldId id="271" r:id="rId20"/>
    <p:sldId id="278" r:id="rId21"/>
    <p:sldId id="272" r:id="rId22"/>
    <p:sldId id="273" r:id="rId23"/>
    <p:sldId id="274"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2530"/>
    <a:srgbClr val="D9222A"/>
    <a:srgbClr val="B8292E"/>
    <a:srgbClr val="4D4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097"/>
    <p:restoredTop sz="95897"/>
  </p:normalViewPr>
  <p:slideViewPr>
    <p:cSldViewPr snapToGrid="0" snapToObjects="1">
      <p:cViewPr>
        <p:scale>
          <a:sx n="69" d="100"/>
          <a:sy n="69" d="100"/>
        </p:scale>
        <p:origin x="-984" y="-6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0953B27-3100-DA48-8B90-D9C915479F6B}"/>
              </a:ext>
            </a:extLst>
          </p:cNvPr>
          <p:cNvSpPr/>
          <p:nvPr userDrawn="1"/>
        </p:nvSpPr>
        <p:spPr>
          <a:xfrm>
            <a:off x="0" y="5680472"/>
            <a:ext cx="838200" cy="1190779"/>
          </a:xfrm>
          <a:prstGeom prst="rect">
            <a:avLst/>
          </a:prstGeom>
          <a:solidFill>
            <a:srgbClr val="A4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F90A2B53-458F-1F41-9E2A-41F0FC9A3D2F}"/>
              </a:ext>
            </a:extLst>
          </p:cNvPr>
          <p:cNvSpPr/>
          <p:nvPr userDrawn="1"/>
        </p:nvSpPr>
        <p:spPr>
          <a:xfrm>
            <a:off x="10169610" y="6356350"/>
            <a:ext cx="2022390" cy="514900"/>
          </a:xfrm>
          <a:prstGeom prst="rect">
            <a:avLst/>
          </a:prstGeom>
          <a:solidFill>
            <a:srgbClr val="D92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1" name="Rectangle 10">
            <a:extLst>
              <a:ext uri="{FF2B5EF4-FFF2-40B4-BE49-F238E27FC236}">
                <a16:creationId xmlns:a16="http://schemas.microsoft.com/office/drawing/2014/main" xmlns="" id="{538E992E-4525-2941-A4A7-C95612045B4A}"/>
              </a:ext>
            </a:extLst>
          </p:cNvPr>
          <p:cNvSpPr/>
          <p:nvPr userDrawn="1"/>
        </p:nvSpPr>
        <p:spPr>
          <a:xfrm>
            <a:off x="838199" y="6356350"/>
            <a:ext cx="9331411" cy="514901"/>
          </a:xfrm>
          <a:prstGeom prst="rect">
            <a:avLst/>
          </a:prstGeom>
          <a:solidFill>
            <a:srgbClr val="A42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bg1"/>
              </a:solidFill>
              <a:latin typeface="Fira Sans" panose="020B0503050000020004" pitchFamily="34" charset="0"/>
            </a:endParaRPr>
          </a:p>
        </p:txBody>
      </p:sp>
      <p:sp>
        <p:nvSpPr>
          <p:cNvPr id="2" name="Title 1">
            <a:extLst>
              <a:ext uri="{FF2B5EF4-FFF2-40B4-BE49-F238E27FC236}">
                <a16:creationId xmlns:a16="http://schemas.microsoft.com/office/drawing/2014/main" xmlns="" id="{63FF471B-8CD8-8B4B-BC73-438A55E07FB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F2048758-2990-EE42-9121-0AC9BDD135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9223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670560" y="530352"/>
            <a:ext cx="1091184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035104" y="6111876"/>
            <a:ext cx="3048000" cy="365125"/>
          </a:xfrm>
          <a:prstGeom prst="rect">
            <a:avLst/>
          </a:prstGeom>
        </p:spPr>
        <p:txBody>
          <a:bodyPr/>
          <a:lstStyle>
            <a:extLst/>
          </a:lstStyle>
          <a:p>
            <a:fld id="{5DF9619D-C923-45EA-86A7-CC3CE5410DCE}" type="datetime1">
              <a:rPr lang="en-US" smtClean="0"/>
              <a:t>4/29/2025</a:t>
            </a:fld>
            <a:endParaRPr lang="en-US"/>
          </a:p>
        </p:txBody>
      </p:sp>
      <p:sp>
        <p:nvSpPr>
          <p:cNvPr id="5" name="Footer Placeholder 4"/>
          <p:cNvSpPr>
            <a:spLocks noGrp="1"/>
          </p:cNvSpPr>
          <p:nvPr>
            <p:ph type="ftr" sz="quarter" idx="11"/>
          </p:nvPr>
        </p:nvSpPr>
        <p:spPr>
          <a:xfrm>
            <a:off x="8083104" y="6111876"/>
            <a:ext cx="3048000" cy="365125"/>
          </a:xfrm>
          <a:prstGeom prst="rect">
            <a:avLst/>
          </a:prstGeom>
        </p:spPr>
        <p:txBody>
          <a:bodyPr/>
          <a:lstStyle>
            <a:extLst/>
          </a:lstStyle>
          <a:p>
            <a:r>
              <a:rPr lang="en-US" smtClean="0"/>
              <a:t>July 2024</a:t>
            </a:r>
            <a:endParaRPr lang="en-US"/>
          </a:p>
        </p:txBody>
      </p:sp>
      <p:sp>
        <p:nvSpPr>
          <p:cNvPr id="6" name="Slide Number Placeholder 5"/>
          <p:cNvSpPr>
            <a:spLocks noGrp="1"/>
          </p:cNvSpPr>
          <p:nvPr>
            <p:ph type="sldNum" sz="quarter" idx="12"/>
          </p:nvPr>
        </p:nvSpPr>
        <p:spPr>
          <a:xfrm>
            <a:off x="11131104" y="6111876"/>
            <a:ext cx="609600" cy="365125"/>
          </a:xfrm>
          <a:prstGeom prst="rect">
            <a:avLst/>
          </a:prstGeom>
        </p:spPr>
        <p:txBody>
          <a:bodyPr/>
          <a:lstStyle>
            <a:extLst/>
          </a:lstStyle>
          <a:p>
            <a:fld id="{B6F15528-21DE-4FAA-801E-634DDDAF4B2B}" type="slidenum">
              <a:rPr lang="en-US" smtClean="0"/>
              <a:pPr/>
              <a:t>‹#›</a:t>
            </a:fld>
            <a:endParaRPr lang="en-US"/>
          </a:p>
        </p:txBody>
      </p:sp>
    </p:spTree>
    <p:extLst>
      <p:ext uri="{BB962C8B-B14F-4D97-AF65-F5344CB8AC3E}">
        <p14:creationId xmlns:p14="http://schemas.microsoft.com/office/powerpoint/2010/main" val="329668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5035104" y="6111876"/>
            <a:ext cx="3048000" cy="365125"/>
          </a:xfrm>
          <a:prstGeom prst="rect">
            <a:avLst/>
          </a:prstGeom>
        </p:spPr>
        <p:txBody>
          <a:bodyPr/>
          <a:lstStyle>
            <a:extLst/>
          </a:lstStyle>
          <a:p>
            <a:fld id="{E848F745-B578-4047-83B4-1F57976664C5}" type="datetime1">
              <a:rPr lang="en-US" smtClean="0"/>
              <a:t>4/29/2025</a:t>
            </a:fld>
            <a:endParaRPr lang="en-US"/>
          </a:p>
        </p:txBody>
      </p:sp>
      <p:sp>
        <p:nvSpPr>
          <p:cNvPr id="4" name="Footer Placeholder 3"/>
          <p:cNvSpPr>
            <a:spLocks noGrp="1"/>
          </p:cNvSpPr>
          <p:nvPr>
            <p:ph type="ftr" sz="quarter" idx="11"/>
          </p:nvPr>
        </p:nvSpPr>
        <p:spPr>
          <a:xfrm>
            <a:off x="8083104" y="6111876"/>
            <a:ext cx="3048000" cy="365125"/>
          </a:xfrm>
          <a:prstGeom prst="rect">
            <a:avLst/>
          </a:prstGeom>
        </p:spPr>
        <p:txBody>
          <a:bodyPr/>
          <a:lstStyle>
            <a:extLst/>
          </a:lstStyle>
          <a:p>
            <a:r>
              <a:rPr lang="en-US" smtClean="0"/>
              <a:t>July 2024</a:t>
            </a:r>
            <a:endParaRPr lang="en-US"/>
          </a:p>
        </p:txBody>
      </p:sp>
      <p:sp>
        <p:nvSpPr>
          <p:cNvPr id="5" name="Slide Number Placeholder 4"/>
          <p:cNvSpPr>
            <a:spLocks noGrp="1"/>
          </p:cNvSpPr>
          <p:nvPr>
            <p:ph type="sldNum" sz="quarter" idx="12"/>
          </p:nvPr>
        </p:nvSpPr>
        <p:spPr>
          <a:xfrm>
            <a:off x="11131104" y="6111876"/>
            <a:ext cx="609600" cy="365125"/>
          </a:xfrm>
          <a:prstGeom prst="rect">
            <a:avLst/>
          </a:prstGeom>
        </p:spPr>
        <p:txBody>
          <a:bodyPr/>
          <a:lstStyle>
            <a:extLst/>
          </a:lstStyle>
          <a:p>
            <a:fld id="{B6F15528-21DE-4FAA-801E-634DDDAF4B2B}" type="slidenum">
              <a:rPr lang="en-US" smtClean="0"/>
              <a:pPr/>
              <a:t>‹#›</a:t>
            </a:fld>
            <a:endParaRPr lang="en-US"/>
          </a:p>
        </p:txBody>
      </p:sp>
    </p:spTree>
    <p:extLst>
      <p:ext uri="{BB962C8B-B14F-4D97-AF65-F5344CB8AC3E}">
        <p14:creationId xmlns:p14="http://schemas.microsoft.com/office/powerpoint/2010/main" val="867449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301BC68-9D36-4045-A729-C5AEDBFAF237}"/>
              </a:ext>
            </a:extLst>
          </p:cNvPr>
          <p:cNvSpPr>
            <a:spLocks noGrp="1"/>
          </p:cNvSpPr>
          <p:nvPr userDrawn="1">
            <p:ph type="title"/>
          </p:nvPr>
        </p:nvSpPr>
        <p:spPr>
          <a:xfrm>
            <a:off x="838200" y="1463546"/>
            <a:ext cx="10515600" cy="82441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xmlns="" id="{2D3FCABB-D85E-F649-ABF6-61B32A6D23B4}"/>
              </a:ext>
            </a:extLst>
          </p:cNvPr>
          <p:cNvSpPr>
            <a:spLocks noGrp="1"/>
          </p:cNvSpPr>
          <p:nvPr userDrawn="1">
            <p:ph type="body" idx="1"/>
          </p:nvPr>
        </p:nvSpPr>
        <p:spPr>
          <a:xfrm>
            <a:off x="838200" y="2753673"/>
            <a:ext cx="10515600" cy="269178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descr="Graphical user interface, text, application&#10;&#10;Description automatically generated">
            <a:extLst>
              <a:ext uri="{FF2B5EF4-FFF2-40B4-BE49-F238E27FC236}">
                <a16:creationId xmlns:a16="http://schemas.microsoft.com/office/drawing/2014/main" xmlns="" id="{793E0146-E123-A5EF-D35B-82BA5A3DF3F2}"/>
              </a:ext>
            </a:extLst>
          </p:cNvPr>
          <p:cNvPicPr>
            <a:picLocks noChangeAspect="1"/>
          </p:cNvPicPr>
          <p:nvPr userDrawn="1"/>
        </p:nvPicPr>
        <p:blipFill>
          <a:blip r:embed="rId5"/>
          <a:stretch>
            <a:fillRect/>
          </a:stretch>
        </p:blipFill>
        <p:spPr>
          <a:xfrm>
            <a:off x="10561799" y="222893"/>
            <a:ext cx="792000" cy="586665"/>
          </a:xfrm>
          <a:prstGeom prst="rect">
            <a:avLst/>
          </a:prstGeom>
        </p:spPr>
      </p:pic>
      <p:pic>
        <p:nvPicPr>
          <p:cNvPr id="23" name="Picture 22" descr="A black and red text&#10;&#10;Description automatically generated">
            <a:extLst>
              <a:ext uri="{FF2B5EF4-FFF2-40B4-BE49-F238E27FC236}">
                <a16:creationId xmlns:a16="http://schemas.microsoft.com/office/drawing/2014/main" xmlns="" id="{91C01A22-C2B5-A479-14BB-579834E16727}"/>
              </a:ext>
            </a:extLst>
          </p:cNvPr>
          <p:cNvPicPr>
            <a:picLocks noChangeAspect="1"/>
          </p:cNvPicPr>
          <p:nvPr userDrawn="1"/>
        </p:nvPicPr>
        <p:blipFill>
          <a:blip r:embed="rId6"/>
          <a:stretch>
            <a:fillRect/>
          </a:stretch>
        </p:blipFill>
        <p:spPr>
          <a:xfrm>
            <a:off x="838200" y="226305"/>
            <a:ext cx="2448000" cy="715754"/>
          </a:xfrm>
          <a:prstGeom prst="rect">
            <a:avLst/>
          </a:prstGeom>
        </p:spPr>
      </p:pic>
    </p:spTree>
    <p:extLst>
      <p:ext uri="{BB962C8B-B14F-4D97-AF65-F5344CB8AC3E}">
        <p14:creationId xmlns:p14="http://schemas.microsoft.com/office/powerpoint/2010/main" val="1591323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3600" kern="1200">
          <a:solidFill>
            <a:srgbClr val="A42530"/>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C"/>
          </a:solidFill>
          <a:latin typeface="Fira Sans" panose="020B05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C"/>
          </a:solidFill>
          <a:latin typeface="Fira Sans" panose="020B05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C"/>
          </a:solidFill>
          <a:latin typeface="Fira Sans" panose="020B05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C"/>
          </a:solidFill>
          <a:latin typeface="Fira Sans" panose="020B05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C"/>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reenclub.tech@somaiya.edu" TargetMode="External"/><Relationship Id="rId2" Type="http://schemas.openxmlformats.org/officeDocument/2006/relationships/hyperlink" Target="mailto:sandhyakadam@somaiya.edu"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greenclub.tech@somaiya.edu" TargetMode="External"/><Relationship Id="rId2" Type="http://schemas.openxmlformats.org/officeDocument/2006/relationships/hyperlink" Target="https://www.mahayouthnet.i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219" y="962685"/>
            <a:ext cx="11333018" cy="1470025"/>
          </a:xfrm>
        </p:spPr>
        <p:txBody>
          <a:bodyPr>
            <a:normAutofit fontScale="90000"/>
          </a:bodyPr>
          <a:lstStyle/>
          <a:p>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a:t/>
            </a:r>
            <a:br>
              <a:rPr lang="en-US" sz="4400" dirty="0"/>
            </a:br>
            <a:r>
              <a:rPr lang="en-US" sz="4400" dirty="0" smtClean="0"/>
              <a:t/>
            </a:r>
            <a:br>
              <a:rPr lang="en-US" sz="4400" dirty="0" smtClean="0"/>
            </a:br>
            <a:r>
              <a:rPr lang="en-US" sz="3800" b="1" dirty="0" smtClean="0"/>
              <a:t>K J Somaiya Institute of Technology, Sion Mumbai-22</a:t>
            </a:r>
            <a:br>
              <a:rPr lang="en-US" sz="3800" b="1" dirty="0" smtClean="0"/>
            </a:br>
            <a:r>
              <a:rPr lang="en-US" sz="3800" b="1" dirty="0" smtClean="0"/>
              <a:t>(KJSIT – GREEN CLUB)</a:t>
            </a:r>
            <a:br>
              <a:rPr lang="en-US" sz="3800" b="1" dirty="0" smtClean="0"/>
            </a:br>
            <a:r>
              <a:rPr lang="en-US" sz="2000" b="1" dirty="0" smtClean="0"/>
              <a:t>(As per the guidelines by UNICEF and DTE</a:t>
            </a:r>
            <a:endParaRPr lang="en-US" sz="2000" b="1" dirty="0"/>
          </a:p>
        </p:txBody>
      </p:sp>
      <p:sp>
        <p:nvSpPr>
          <p:cNvPr id="4" name="TextBox 3"/>
          <p:cNvSpPr txBox="1"/>
          <p:nvPr/>
        </p:nvSpPr>
        <p:spPr>
          <a:xfrm>
            <a:off x="3560617" y="2862200"/>
            <a:ext cx="5209309" cy="3046988"/>
          </a:xfrm>
          <a:prstGeom prst="rect">
            <a:avLst/>
          </a:prstGeom>
          <a:noFill/>
        </p:spPr>
        <p:txBody>
          <a:bodyPr wrap="square" rtlCol="0">
            <a:spAutoFit/>
          </a:bodyPr>
          <a:lstStyle/>
          <a:p>
            <a:r>
              <a:rPr lang="en-US" sz="2400" b="1" dirty="0" smtClean="0">
                <a:solidFill>
                  <a:srgbClr val="B8292E"/>
                </a:solidFill>
              </a:rPr>
              <a:t>Dr</a:t>
            </a:r>
            <a:r>
              <a:rPr lang="en-US" sz="2400" b="1" dirty="0">
                <a:solidFill>
                  <a:srgbClr val="B8292E"/>
                </a:solidFill>
              </a:rPr>
              <a:t>. Sandhya Kadam, Green Club Faculty </a:t>
            </a:r>
            <a:r>
              <a:rPr lang="en-US" sz="2400" b="1" dirty="0" smtClean="0">
                <a:solidFill>
                  <a:srgbClr val="B8292E"/>
                </a:solidFill>
              </a:rPr>
              <a:t>Coordinator, KJSIT</a:t>
            </a:r>
            <a:endParaRPr lang="en-US" sz="2400" b="1" dirty="0">
              <a:solidFill>
                <a:srgbClr val="B8292E"/>
              </a:solidFill>
            </a:endParaRPr>
          </a:p>
          <a:p>
            <a:r>
              <a:rPr lang="en-US" sz="2400" b="1" dirty="0" smtClean="0">
                <a:solidFill>
                  <a:srgbClr val="B8292E"/>
                </a:solidFill>
              </a:rPr>
              <a:t>Email-</a:t>
            </a:r>
            <a:r>
              <a:rPr lang="en-US" sz="2400" b="1" dirty="0">
                <a:solidFill>
                  <a:srgbClr val="B8292E"/>
                </a:solidFill>
              </a:rPr>
              <a:t> </a:t>
            </a:r>
            <a:r>
              <a:rPr lang="en-US" sz="2400" b="1" dirty="0" smtClean="0">
                <a:solidFill>
                  <a:srgbClr val="B8292E"/>
                </a:solidFill>
                <a:hlinkClick r:id="rId2"/>
              </a:rPr>
              <a:t>sandhyakadam@somaiya.edu</a:t>
            </a:r>
            <a:r>
              <a:rPr lang="en-US" sz="2400" b="1" dirty="0" smtClean="0">
                <a:solidFill>
                  <a:srgbClr val="B8292E"/>
                </a:solidFill>
              </a:rPr>
              <a:t>  </a:t>
            </a:r>
          </a:p>
          <a:p>
            <a:r>
              <a:rPr lang="en-US" sz="2400" b="1" dirty="0" smtClean="0">
                <a:solidFill>
                  <a:srgbClr val="B8292E"/>
                </a:solidFill>
              </a:rPr>
              <a:t>Mob-8108213388</a:t>
            </a:r>
          </a:p>
          <a:p>
            <a:r>
              <a:rPr lang="en-US" sz="2400" b="1" dirty="0" smtClean="0">
                <a:solidFill>
                  <a:srgbClr val="B8292E"/>
                </a:solidFill>
              </a:rPr>
              <a:t>Green Club Email: </a:t>
            </a:r>
            <a:r>
              <a:rPr lang="en-US" sz="2400" b="1" dirty="0" smtClean="0">
                <a:solidFill>
                  <a:srgbClr val="B8292E"/>
                </a:solidFill>
                <a:hlinkClick r:id="rId3"/>
              </a:rPr>
              <a:t>greenclub.tech@somaiya.edu</a:t>
            </a:r>
            <a:endParaRPr lang="en-US" sz="2400" b="1" dirty="0" smtClean="0">
              <a:solidFill>
                <a:srgbClr val="B8292E"/>
              </a:solidFill>
            </a:endParaRPr>
          </a:p>
          <a:p>
            <a:r>
              <a:rPr lang="en-US" sz="2400" b="1" dirty="0" smtClean="0">
                <a:solidFill>
                  <a:srgbClr val="B8292E"/>
                </a:solidFill>
              </a:rPr>
              <a:t>Regards,</a:t>
            </a:r>
          </a:p>
          <a:p>
            <a:r>
              <a:rPr lang="en-US" sz="2400" b="1" dirty="0" smtClean="0">
                <a:solidFill>
                  <a:srgbClr val="B8292E"/>
                </a:solidFill>
              </a:rPr>
              <a:t>Dr. </a:t>
            </a:r>
            <a:r>
              <a:rPr lang="en-US" sz="2400" b="1" dirty="0" err="1" smtClean="0">
                <a:solidFill>
                  <a:srgbClr val="B8292E"/>
                </a:solidFill>
              </a:rPr>
              <a:t>Vivek</a:t>
            </a:r>
            <a:r>
              <a:rPr lang="en-US" sz="2400" b="1" dirty="0" smtClean="0">
                <a:solidFill>
                  <a:srgbClr val="B8292E"/>
                </a:solidFill>
              </a:rPr>
              <a:t> </a:t>
            </a:r>
            <a:r>
              <a:rPr lang="en-US" sz="2400" b="1" dirty="0" err="1" smtClean="0">
                <a:solidFill>
                  <a:srgbClr val="B8292E"/>
                </a:solidFill>
              </a:rPr>
              <a:t>Sunnapwar</a:t>
            </a:r>
            <a:r>
              <a:rPr lang="en-US" sz="2400" b="1" dirty="0" smtClean="0">
                <a:solidFill>
                  <a:srgbClr val="B8292E"/>
                </a:solidFill>
              </a:rPr>
              <a:t>, Principal, KJSIT</a:t>
            </a:r>
            <a:endParaRPr lang="en-US" sz="2400" b="1" dirty="0">
              <a:solidFill>
                <a:srgbClr val="B8292E"/>
              </a:solidFill>
            </a:endParaRPr>
          </a:p>
        </p:txBody>
      </p:sp>
      <p:pic>
        <p:nvPicPr>
          <p:cNvPr id="5" name="Picture 4" descr="C:\Users\LAB 703\Downloads\IMG-20241216-WA012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9889" y="2862200"/>
            <a:ext cx="3251200" cy="2438400"/>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491" y="3195574"/>
            <a:ext cx="203835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743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838200"/>
          </a:xfrm>
        </p:spPr>
        <p:txBody>
          <a:bodyPr>
            <a:normAutofit/>
          </a:bodyPr>
          <a:lstStyle/>
          <a:p>
            <a:pPr algn="ctr"/>
            <a:r>
              <a:rPr lang="en-US" b="1" dirty="0" smtClean="0"/>
              <a:t>KJSIT-Green Club YEWS</a:t>
            </a:r>
            <a:endParaRPr lang="en-US"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2889" y="1066799"/>
            <a:ext cx="5017911" cy="510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789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5686"/>
            <a:ext cx="10972800" cy="751114"/>
          </a:xfrm>
        </p:spPr>
        <p:txBody>
          <a:bodyPr>
            <a:normAutofit/>
          </a:bodyPr>
          <a:lstStyle/>
          <a:p>
            <a:pPr algn="ctr"/>
            <a:r>
              <a:rPr lang="en-US" b="1" dirty="0" smtClean="0"/>
              <a:t>KJSIT-Green Club YEWS</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1" y="1066801"/>
            <a:ext cx="496570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48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838200"/>
          </a:xfrm>
        </p:spPr>
        <p:txBody>
          <a:bodyPr/>
          <a:lstStyle/>
          <a:p>
            <a:pPr algn="ctr"/>
            <a:r>
              <a:rPr lang="en-US" dirty="0" smtClean="0"/>
              <a:t>Self Paced Courses</a:t>
            </a:r>
            <a:endParaRPr lang="en-US" dirty="0"/>
          </a:p>
        </p:txBody>
      </p:sp>
      <p:sp>
        <p:nvSpPr>
          <p:cNvPr id="3" name="Content Placeholder 2"/>
          <p:cNvSpPr>
            <a:spLocks noGrp="1"/>
          </p:cNvSpPr>
          <p:nvPr>
            <p:ph idx="1"/>
          </p:nvPr>
        </p:nvSpPr>
        <p:spPr>
          <a:xfrm>
            <a:off x="812800" y="1676400"/>
            <a:ext cx="10566400" cy="3810000"/>
          </a:xfrm>
        </p:spPr>
        <p:txBody>
          <a:bodyPr>
            <a:normAutofit fontScale="25000" lnSpcReduction="20000"/>
          </a:bodyPr>
          <a:lstStyle/>
          <a:p>
            <a:endParaRPr lang="en-US" dirty="0" smtClean="0"/>
          </a:p>
          <a:p>
            <a:pPr>
              <a:buFont typeface="Wingdings" panose="05000000000000000000" pitchFamily="2" charset="2"/>
              <a:buChar char="Ø"/>
            </a:pPr>
            <a:r>
              <a:rPr lang="en-US" sz="8000" dirty="0" smtClean="0"/>
              <a:t>Details mailed by Principal Sir.</a:t>
            </a:r>
          </a:p>
          <a:p>
            <a:pPr>
              <a:buFont typeface="Wingdings" panose="05000000000000000000" pitchFamily="2" charset="2"/>
              <a:buChar char="Ø"/>
            </a:pPr>
            <a:r>
              <a:rPr lang="en-US" sz="8000" dirty="0"/>
              <a:t>Pl register at </a:t>
            </a:r>
            <a:r>
              <a:rPr lang="en-US" sz="8000" dirty="0">
                <a:hlinkClick r:id="rId2"/>
              </a:rPr>
              <a:t>MYCA Online (mahayouthnet.in)</a:t>
            </a:r>
            <a:r>
              <a:rPr lang="en-US" sz="8000" dirty="0"/>
              <a:t> and complete the online </a:t>
            </a:r>
            <a:r>
              <a:rPr lang="en-US" sz="8000" dirty="0" smtClean="0"/>
              <a:t>courses. The </a:t>
            </a:r>
            <a:r>
              <a:rPr lang="en-US" sz="8000" dirty="0"/>
              <a:t>courses are -</a:t>
            </a:r>
          </a:p>
          <a:p>
            <a:pPr marL="0" indent="0">
              <a:buNone/>
            </a:pPr>
            <a:r>
              <a:rPr lang="en-US" sz="8000" dirty="0"/>
              <a:t>1. Living with Climate Change and Water Management</a:t>
            </a:r>
          </a:p>
          <a:p>
            <a:pPr marL="0" indent="0">
              <a:buNone/>
            </a:pPr>
            <a:r>
              <a:rPr lang="en-US" sz="8000" dirty="0"/>
              <a:t>2. Waste Management and Climate Action</a:t>
            </a:r>
          </a:p>
          <a:p>
            <a:pPr marL="0" indent="0">
              <a:buNone/>
            </a:pPr>
            <a:r>
              <a:rPr lang="en-US" sz="8000" dirty="0"/>
              <a:t>3. Energy Management and Climate Action</a:t>
            </a:r>
          </a:p>
          <a:p>
            <a:pPr marL="0" indent="0">
              <a:buNone/>
            </a:pPr>
            <a:r>
              <a:rPr lang="en-US" sz="8000" dirty="0"/>
              <a:t>4. Bio-Cultural Diversity Conservation and Climate </a:t>
            </a:r>
            <a:r>
              <a:rPr lang="en-US" sz="8000" dirty="0" smtClean="0"/>
              <a:t>Action</a:t>
            </a:r>
          </a:p>
          <a:p>
            <a:pPr marL="0" indent="0">
              <a:buNone/>
            </a:pPr>
            <a:endParaRPr lang="en-US" sz="8000" dirty="0" smtClean="0"/>
          </a:p>
          <a:p>
            <a:pPr>
              <a:buFont typeface="Wingdings" panose="05000000000000000000" pitchFamily="2" charset="2"/>
              <a:buChar char="Ø"/>
            </a:pPr>
            <a:r>
              <a:rPr lang="en-US" sz="8000" dirty="0" smtClean="0"/>
              <a:t>You </a:t>
            </a:r>
            <a:r>
              <a:rPr lang="en-US" sz="8000" dirty="0"/>
              <a:t>will receive 04  </a:t>
            </a:r>
            <a:r>
              <a:rPr lang="en-US" sz="8000" dirty="0" smtClean="0"/>
              <a:t>e_certificates </a:t>
            </a:r>
            <a:r>
              <a:rPr lang="en-US" sz="8000" dirty="0"/>
              <a:t>after completion of the courses. Pl mail the certificates at </a:t>
            </a:r>
            <a:r>
              <a:rPr lang="en-US" sz="8000" dirty="0">
                <a:hlinkClick r:id="rId3"/>
              </a:rPr>
              <a:t>greenclub.tech@somaiya.edu</a:t>
            </a:r>
            <a:r>
              <a:rPr lang="en-US" sz="8000" dirty="0"/>
              <a:t/>
            </a:r>
            <a:br>
              <a:rPr lang="en-US" sz="8000" dirty="0"/>
            </a:br>
            <a:endParaRPr lang="en-US" sz="8000" dirty="0"/>
          </a:p>
          <a:p>
            <a:pPr marL="0" indent="0">
              <a:buNone/>
            </a:pPr>
            <a:endParaRPr lang="en-US" dirty="0"/>
          </a:p>
        </p:txBody>
      </p:sp>
      <p:sp>
        <p:nvSpPr>
          <p:cNvPr id="4" name="Footer Placeholder 3"/>
          <p:cNvSpPr>
            <a:spLocks noGrp="1"/>
          </p:cNvSpPr>
          <p:nvPr>
            <p:ph type="ftr" sz="quarter" idx="11"/>
          </p:nvPr>
        </p:nvSpPr>
        <p:spPr/>
        <p:txBody>
          <a:bodyPr/>
          <a:lstStyle/>
          <a:p>
            <a:r>
              <a:rPr lang="en-US" smtClean="0"/>
              <a:t>July 2024</a:t>
            </a:r>
            <a:endParaRPr lang="en-US"/>
          </a:p>
        </p:txBody>
      </p:sp>
    </p:spTree>
    <p:extLst>
      <p:ext uri="{BB962C8B-B14F-4D97-AF65-F5344CB8AC3E}">
        <p14:creationId xmlns:p14="http://schemas.microsoft.com/office/powerpoint/2010/main" val="341920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5054" y="818859"/>
            <a:ext cx="8977745" cy="584775"/>
          </a:xfrm>
          <a:prstGeom prst="rect">
            <a:avLst/>
          </a:prstGeom>
          <a:noFill/>
        </p:spPr>
        <p:txBody>
          <a:bodyPr wrap="square" rtlCol="0">
            <a:spAutoFit/>
          </a:bodyPr>
          <a:lstStyle/>
          <a:p>
            <a:r>
              <a:rPr lang="en-US" sz="3200" b="1" dirty="0" smtClean="0">
                <a:solidFill>
                  <a:srgbClr val="FF0000"/>
                </a:solidFill>
                <a:latin typeface="Marcellus"/>
              </a:rPr>
              <a:t>KJSIT- Green Club: YEWS Initiative 2023-25</a:t>
            </a:r>
            <a:endParaRPr lang="en-US" sz="3200" b="1" dirty="0">
              <a:solidFill>
                <a:srgbClr val="FF0000"/>
              </a:solidFill>
              <a:latin typeface="Marcellus"/>
            </a:endParaRPr>
          </a:p>
        </p:txBody>
      </p:sp>
      <p:pic>
        <p:nvPicPr>
          <p:cNvPr id="3" name="Picture 2" descr="C:\Users\LAB 703\Downloads\Screenshot_2025-04-27-21-14-15-378_com.android.chr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385" y="1502350"/>
            <a:ext cx="2031928" cy="46282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313" y="1654750"/>
            <a:ext cx="2031927" cy="462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409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715962"/>
          </a:xfrm>
        </p:spPr>
        <p:txBody>
          <a:bodyPr/>
          <a:lstStyle/>
          <a:p>
            <a:pPr algn="ctr"/>
            <a:r>
              <a:rPr lang="en-US" b="1" dirty="0" smtClean="0"/>
              <a:t>Why waste App</a:t>
            </a:r>
            <a:endParaRPr lang="en-US" b="1" dirty="0"/>
          </a:p>
        </p:txBody>
      </p:sp>
      <p:sp>
        <p:nvSpPr>
          <p:cNvPr id="3" name="Content Placeholder 2"/>
          <p:cNvSpPr>
            <a:spLocks noGrp="1"/>
          </p:cNvSpPr>
          <p:nvPr>
            <p:ph idx="1"/>
          </p:nvPr>
        </p:nvSpPr>
        <p:spPr>
          <a:xfrm>
            <a:off x="508000" y="965343"/>
            <a:ext cx="11379200" cy="5638801"/>
          </a:xfrm>
        </p:spPr>
        <p:txBody>
          <a:bodyPr>
            <a:normAutofit/>
          </a:bodyPr>
          <a:lstStyle/>
          <a:p>
            <a:pPr marL="0" indent="0">
              <a:buNone/>
            </a:pPr>
            <a:r>
              <a:rPr lang="en-US" sz="1800" dirty="0"/>
              <a:t>Details mailed by Principal Sir. Through YEWS (Youth Engagement and Water Stewardship) program, KJSIT – Green Cub expects every student and teacher to register and install Why Waste? App. You are already invited as registered user of Why Waste App through your Somaiya Email id. </a:t>
            </a:r>
          </a:p>
          <a:p>
            <a:pPr marL="0" indent="0">
              <a:buNone/>
            </a:pPr>
            <a:r>
              <a:rPr lang="en-US" sz="1800" dirty="0"/>
              <a:t>The steps to register and Install Why Waste App </a:t>
            </a:r>
            <a:r>
              <a:rPr lang="en-US" sz="2000" dirty="0"/>
              <a:t>are as follows</a:t>
            </a:r>
            <a:r>
              <a:rPr lang="en-US" sz="2000" dirty="0" smtClean="0"/>
              <a:t>:</a:t>
            </a:r>
          </a:p>
          <a:p>
            <a:pPr marL="0" indent="0">
              <a:buNone/>
            </a:pPr>
            <a:r>
              <a:rPr lang="en-US" sz="1800" dirty="0" smtClean="0"/>
              <a:t>1</a:t>
            </a:r>
            <a:r>
              <a:rPr lang="en-US" sz="1800" dirty="0"/>
              <a:t>.</a:t>
            </a:r>
            <a:r>
              <a:rPr lang="en-US" sz="2000" dirty="0"/>
              <a:t>      </a:t>
            </a:r>
            <a:r>
              <a:rPr lang="en-US" sz="1800" dirty="0"/>
              <a:t> Select Why Waste (YEWS) App from Play Store</a:t>
            </a:r>
          </a:p>
          <a:p>
            <a:pPr marL="0" indent="0">
              <a:buNone/>
            </a:pPr>
            <a:r>
              <a:rPr lang="en-US" sz="1800" dirty="0"/>
              <a:t>2.       Select Signup Option as Through GCFC (Green Club Faculty Coordinator</a:t>
            </a:r>
            <a:r>
              <a:rPr lang="en-US" sz="1800" dirty="0" smtClean="0"/>
              <a:t>)</a:t>
            </a:r>
            <a:endParaRPr lang="en-US" sz="1800" dirty="0"/>
          </a:p>
          <a:p>
            <a:pPr marL="0" indent="0">
              <a:buNone/>
            </a:pPr>
            <a:r>
              <a:rPr lang="en-US" sz="1800" dirty="0"/>
              <a:t>3.       Fill in the details given to register on Why Waste App.</a:t>
            </a:r>
          </a:p>
          <a:p>
            <a:pPr marL="0" indent="0">
              <a:buNone/>
            </a:pPr>
            <a:r>
              <a:rPr lang="en-US" sz="1800" dirty="0"/>
              <a:t>4.       Login with Somaiya Email id.</a:t>
            </a:r>
          </a:p>
          <a:p>
            <a:pPr marL="0" indent="0">
              <a:buNone/>
            </a:pPr>
            <a:r>
              <a:rPr lang="en-US" sz="1800" dirty="0"/>
              <a:t>5.       Password- abcd1234</a:t>
            </a:r>
          </a:p>
          <a:p>
            <a:pPr marL="0" indent="0">
              <a:buNone/>
            </a:pPr>
            <a:r>
              <a:rPr lang="en-US" sz="1800" dirty="0"/>
              <a:t>6.       Click on Install, Why Waste App will get installed.</a:t>
            </a:r>
          </a:p>
          <a:p>
            <a:pPr marL="0" indent="0">
              <a:buNone/>
            </a:pPr>
            <a:r>
              <a:rPr lang="en-US" sz="1800" dirty="0"/>
              <a:t>7.       After Installation, open Why Waste App and take a Quiz to know your water footprint.</a:t>
            </a:r>
          </a:p>
          <a:p>
            <a:pPr marL="0" indent="0">
              <a:buNone/>
            </a:pPr>
            <a:r>
              <a:rPr lang="en-US" sz="1800" dirty="0"/>
              <a:t>8.       Everyday take a challenge to save water through Why Waste App. Daily Challenges are </a:t>
            </a:r>
            <a:r>
              <a:rPr lang="en-US" sz="1800" dirty="0" smtClean="0"/>
              <a:t>actions taken</a:t>
            </a:r>
            <a:r>
              <a:rPr lang="en-US" sz="1800" dirty="0"/>
              <a:t>. </a:t>
            </a:r>
            <a:r>
              <a:rPr lang="en-US" sz="1800" dirty="0" smtClean="0"/>
              <a:t> </a:t>
            </a:r>
          </a:p>
          <a:p>
            <a:pPr marL="0" indent="0">
              <a:buNone/>
            </a:pPr>
            <a:r>
              <a:rPr lang="en-US" sz="1800" dirty="0"/>
              <a:t> </a:t>
            </a:r>
            <a:r>
              <a:rPr lang="en-US" sz="1800" dirty="0" smtClean="0"/>
              <a:t>         Challenges </a:t>
            </a:r>
            <a:r>
              <a:rPr lang="en-US" sz="1800" dirty="0"/>
              <a:t>assigned are Easy Action, Medium Action and Hard Action.</a:t>
            </a:r>
          </a:p>
          <a:p>
            <a:pPr marL="0" indent="0">
              <a:buNone/>
            </a:pPr>
            <a:r>
              <a:rPr lang="en-US" sz="1800" dirty="0"/>
              <a:t>9.       Click on Daily Challenge to select Easy/ Medium/ Hard Challenges and perform it for the day.</a:t>
            </a:r>
          </a:p>
          <a:p>
            <a:pPr marL="0" indent="0">
              <a:buNone/>
            </a:pPr>
            <a:r>
              <a:rPr lang="en-US" sz="1800" dirty="0"/>
              <a:t>10.   </a:t>
            </a:r>
            <a:r>
              <a:rPr lang="en-US" sz="1800" dirty="0" smtClean="0"/>
              <a:t>  Updating </a:t>
            </a:r>
            <a:r>
              <a:rPr lang="en-US" sz="1800" dirty="0"/>
              <a:t>daily challenge will save water.</a:t>
            </a:r>
          </a:p>
          <a:p>
            <a:pPr marL="0" indent="0">
              <a:buNone/>
            </a:pPr>
            <a:r>
              <a:rPr lang="en-US" sz="1800" dirty="0"/>
              <a:t>11.   </a:t>
            </a:r>
            <a:r>
              <a:rPr lang="en-US" sz="1800" dirty="0" smtClean="0"/>
              <a:t>  Water </a:t>
            </a:r>
            <a:r>
              <a:rPr lang="en-US" sz="1800" dirty="0"/>
              <a:t>saving by KJSIT through Why Waste App will be recorded as Total Water Saving by the </a:t>
            </a:r>
            <a:r>
              <a:rPr lang="en-US" sz="1800" dirty="0" smtClean="0"/>
              <a:t>Institute</a:t>
            </a:r>
            <a:r>
              <a:rPr lang="en-US" sz="1800" dirty="0"/>
              <a:t>.</a:t>
            </a:r>
          </a:p>
          <a:p>
            <a:endParaRPr lang="en-US" sz="800" dirty="0"/>
          </a:p>
        </p:txBody>
      </p:sp>
      <p:sp>
        <p:nvSpPr>
          <p:cNvPr id="4" name="Footer Placeholder 3"/>
          <p:cNvSpPr>
            <a:spLocks noGrp="1"/>
          </p:cNvSpPr>
          <p:nvPr>
            <p:ph type="ftr" sz="quarter" idx="11"/>
          </p:nvPr>
        </p:nvSpPr>
        <p:spPr/>
        <p:txBody>
          <a:bodyPr/>
          <a:lstStyle/>
          <a:p>
            <a:r>
              <a:rPr lang="en-US" smtClean="0"/>
              <a:t>July 2024</a:t>
            </a:r>
            <a:endParaRPr lang="en-US"/>
          </a:p>
        </p:txBody>
      </p:sp>
    </p:spTree>
    <p:extLst>
      <p:ext uri="{BB962C8B-B14F-4D97-AF65-F5344CB8AC3E}">
        <p14:creationId xmlns:p14="http://schemas.microsoft.com/office/powerpoint/2010/main" val="4030543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900545"/>
            <a:ext cx="10972800" cy="1143000"/>
          </a:xfrm>
        </p:spPr>
        <p:txBody>
          <a:bodyPr>
            <a:normAutofit/>
          </a:bodyPr>
          <a:lstStyle/>
          <a:p>
            <a:pPr algn="ctr"/>
            <a:r>
              <a:rPr lang="en-US" b="1" dirty="0" smtClean="0"/>
              <a:t>Green Enthusiast &amp; Green Champion Certificate</a:t>
            </a:r>
            <a:endParaRPr lang="en-US" b="1" dirty="0"/>
          </a:p>
        </p:txBody>
      </p:sp>
      <p:sp>
        <p:nvSpPr>
          <p:cNvPr id="3" name="Content Placeholder 2"/>
          <p:cNvSpPr>
            <a:spLocks noGrp="1"/>
          </p:cNvSpPr>
          <p:nvPr>
            <p:ph idx="1"/>
          </p:nvPr>
        </p:nvSpPr>
        <p:spPr>
          <a:xfrm>
            <a:off x="812800" y="2286000"/>
            <a:ext cx="10972800" cy="3352800"/>
          </a:xfrm>
        </p:spPr>
        <p:txBody>
          <a:bodyPr/>
          <a:lstStyle/>
          <a:p>
            <a:pPr marL="0" indent="0">
              <a:buNone/>
            </a:pPr>
            <a:r>
              <a:rPr lang="en-US" sz="2400" dirty="0" smtClean="0"/>
              <a:t>Eligibility:</a:t>
            </a:r>
          </a:p>
          <a:p>
            <a:pPr marL="0" indent="0">
              <a:buNone/>
            </a:pPr>
            <a:r>
              <a:rPr lang="en-US" sz="2400" dirty="0" smtClean="0"/>
              <a:t>1. Completion of self Paced Courses.</a:t>
            </a:r>
          </a:p>
          <a:p>
            <a:pPr marL="0" indent="0">
              <a:buNone/>
            </a:pPr>
            <a:r>
              <a:rPr lang="en-US" sz="2400" dirty="0" smtClean="0"/>
              <a:t>2. Installation of Why Waste App.</a:t>
            </a:r>
          </a:p>
          <a:p>
            <a:pPr marL="0" indent="0">
              <a:buNone/>
            </a:pPr>
            <a:r>
              <a:rPr lang="en-US" sz="2400" dirty="0" smtClean="0"/>
              <a:t>3. Participating Green Club activities</a:t>
            </a:r>
            <a:r>
              <a:rPr lang="en-US" dirty="0" smtClean="0"/>
              <a:t>.</a:t>
            </a:r>
            <a:endParaRPr lang="en-US" dirty="0"/>
          </a:p>
        </p:txBody>
      </p:sp>
    </p:spTree>
    <p:extLst>
      <p:ext uri="{BB962C8B-B14F-4D97-AF65-F5344CB8AC3E}">
        <p14:creationId xmlns:p14="http://schemas.microsoft.com/office/powerpoint/2010/main" val="449451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855" y="1534391"/>
            <a:ext cx="9753600" cy="533400"/>
          </a:xfrm>
        </p:spPr>
        <p:txBody>
          <a:bodyPr>
            <a:noAutofit/>
          </a:bodyPr>
          <a:lstStyle/>
          <a:p>
            <a:pPr algn="ctr"/>
            <a:r>
              <a:rPr lang="en-US" dirty="0" smtClean="0"/>
              <a:t>Green Club Induction &amp; Orientation 2024-25</a:t>
            </a:r>
            <a:endParaRPr lang="en-US" dirty="0"/>
          </a:p>
        </p:txBody>
      </p:sp>
      <p:pic>
        <p:nvPicPr>
          <p:cNvPr id="5" name="Content Placeholder 4" descr="C:\Users\VRUSHALI\Downloads\IMG-20250104-WA001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6927" y="2541047"/>
            <a:ext cx="3932180" cy="2876080"/>
          </a:xfrm>
          <a:prstGeom prst="rect">
            <a:avLst/>
          </a:prstGeom>
          <a:noFill/>
          <a:ln>
            <a:solidFill>
              <a:schemeClr val="accent6"/>
            </a:solid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107" y="2541047"/>
            <a:ext cx="3834772" cy="2876080"/>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104" y="2541047"/>
            <a:ext cx="3834773" cy="2876080"/>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953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1039091"/>
            <a:ext cx="10972800" cy="762000"/>
          </a:xfrm>
        </p:spPr>
        <p:txBody>
          <a:bodyPr>
            <a:normAutofit/>
          </a:bodyPr>
          <a:lstStyle/>
          <a:p>
            <a:pPr algn="ctr"/>
            <a:r>
              <a:rPr lang="en-US" dirty="0" smtClean="0"/>
              <a:t>Green Club Activities-2024-25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987" y="2119745"/>
            <a:ext cx="2587316" cy="344975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4" descr="blob:https://web.whatsapp.com/79027542-5fde-4aed-b339-12e3ac3072b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79027542-5fde-4aed-b339-12e3ac3072b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303" y="2119745"/>
            <a:ext cx="4599674" cy="3449755"/>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976" y="2119746"/>
            <a:ext cx="4569101" cy="3449754"/>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254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457200"/>
            <a:ext cx="12598400" cy="533400"/>
          </a:xfrm>
        </p:spPr>
        <p:txBody>
          <a:bodyPr>
            <a:noAutofit/>
          </a:bodyPr>
          <a:lstStyle/>
          <a:p>
            <a:r>
              <a:rPr lang="en-US" sz="2000" dirty="0" smtClean="0"/>
              <a:t>Green Club Certification for Youth Leadership for Climate Action</a:t>
            </a:r>
            <a:endParaRPr lang="en-US" sz="2000" dirty="0"/>
          </a:p>
        </p:txBody>
      </p:sp>
      <p:pic>
        <p:nvPicPr>
          <p:cNvPr id="1026" name="Picture 2" descr="C:\Users\LAB 703\Downloads\1723407250366-certific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219200"/>
            <a:ext cx="8060267" cy="460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276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609600"/>
            <a:ext cx="11582400" cy="381000"/>
          </a:xfrm>
        </p:spPr>
        <p:txBody>
          <a:bodyPr>
            <a:noAutofit/>
          </a:bodyPr>
          <a:lstStyle/>
          <a:p>
            <a:pPr algn="ctr"/>
            <a:r>
              <a:rPr lang="en-US" sz="2000" dirty="0" smtClean="0"/>
              <a:t>Green Club Enthusiast Certification</a:t>
            </a:r>
            <a:endParaRPr lang="en-US" sz="2000" dirty="0"/>
          </a:p>
        </p:txBody>
      </p:sp>
      <p:pic>
        <p:nvPicPr>
          <p:cNvPr id="2050" name="Picture 2" descr="C:\Users\LAB 703\Downloads\Dr. Sandhya Kadam Green Enthusiast Faculty Certific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066800"/>
            <a:ext cx="8636000" cy="457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240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png"/>
          <p:cNvPicPr/>
          <p:nvPr/>
        </p:nvPicPr>
        <p:blipFill>
          <a:blip r:embed="rId2"/>
          <a:srcRect/>
          <a:stretch>
            <a:fillRect/>
          </a:stretch>
        </p:blipFill>
        <p:spPr>
          <a:xfrm>
            <a:off x="2673927" y="1439252"/>
            <a:ext cx="6393873" cy="4892276"/>
          </a:xfrm>
          <a:prstGeom prst="rect">
            <a:avLst/>
          </a:prstGeom>
          <a:ln/>
        </p:spPr>
      </p:pic>
      <p:sp>
        <p:nvSpPr>
          <p:cNvPr id="2" name="TextBox 1"/>
          <p:cNvSpPr txBox="1"/>
          <p:nvPr/>
        </p:nvSpPr>
        <p:spPr>
          <a:xfrm>
            <a:off x="942110" y="854477"/>
            <a:ext cx="10418616" cy="584775"/>
          </a:xfrm>
          <a:prstGeom prst="rect">
            <a:avLst/>
          </a:prstGeom>
          <a:noFill/>
        </p:spPr>
        <p:txBody>
          <a:bodyPr wrap="square" rtlCol="0">
            <a:spAutoFit/>
          </a:bodyPr>
          <a:lstStyle/>
          <a:p>
            <a:pPr algn="ctr"/>
            <a:r>
              <a:rPr lang="en-US" sz="3200" b="1" dirty="0" smtClean="0">
                <a:solidFill>
                  <a:srgbClr val="FF0000"/>
                </a:solidFill>
              </a:rPr>
              <a:t>Appreciation by Ministry of Education, Government of India </a:t>
            </a:r>
            <a:endParaRPr lang="en-US" sz="3200" b="1" dirty="0">
              <a:solidFill>
                <a:srgbClr val="FF0000"/>
              </a:solidFill>
            </a:endParaRPr>
          </a:p>
        </p:txBody>
      </p:sp>
    </p:spTree>
    <p:extLst>
      <p:ext uri="{BB962C8B-B14F-4D97-AF65-F5344CB8AC3E}">
        <p14:creationId xmlns:p14="http://schemas.microsoft.com/office/powerpoint/2010/main" val="3835824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419100"/>
            <a:ext cx="11582400" cy="381000"/>
          </a:xfrm>
        </p:spPr>
        <p:txBody>
          <a:bodyPr>
            <a:noAutofit/>
          </a:bodyPr>
          <a:lstStyle/>
          <a:p>
            <a:pPr algn="ctr"/>
            <a:r>
              <a:rPr lang="en-US" sz="2000" dirty="0" smtClean="0"/>
              <a:t>Best Performer Certificate</a:t>
            </a:r>
            <a:endParaRPr lang="en-US" sz="2000" dirty="0"/>
          </a:p>
        </p:txBody>
      </p:sp>
      <p:pic>
        <p:nvPicPr>
          <p:cNvPr id="3074" name="Picture 2" descr="C:\Users\LAB 703\Desktop\Green Club UNICEF_2024-25\Green Enthusiast certificate\Ansari Saima- Best performance certific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398" y="990600"/>
            <a:ext cx="7552817" cy="533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58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559" y="1183532"/>
            <a:ext cx="11887200" cy="381000"/>
          </a:xfrm>
        </p:spPr>
        <p:txBody>
          <a:bodyPr>
            <a:noAutofit/>
          </a:bodyPr>
          <a:lstStyle/>
          <a:p>
            <a:pPr algn="ctr"/>
            <a:r>
              <a:rPr lang="en-US" sz="3200" dirty="0" smtClean="0"/>
              <a:t>Green Club Review : Master Trainer &amp; YEWS District Coordinator</a:t>
            </a:r>
            <a:endParaRPr lang="en-US" sz="3200" dirty="0"/>
          </a:p>
        </p:txBody>
      </p:sp>
      <p:grpSp>
        <p:nvGrpSpPr>
          <p:cNvPr id="6" name="Group 5"/>
          <p:cNvGrpSpPr/>
          <p:nvPr/>
        </p:nvGrpSpPr>
        <p:grpSpPr>
          <a:xfrm>
            <a:off x="1773382" y="1856509"/>
            <a:ext cx="8825105" cy="3698924"/>
            <a:chOff x="2963721" y="1861634"/>
            <a:chExt cx="8442162" cy="2740488"/>
          </a:xfrm>
        </p:grpSpPr>
        <p:grpSp>
          <p:nvGrpSpPr>
            <p:cNvPr id="5" name="Group 4"/>
            <p:cNvGrpSpPr/>
            <p:nvPr/>
          </p:nvGrpSpPr>
          <p:grpSpPr>
            <a:xfrm>
              <a:off x="2963721" y="1861634"/>
              <a:ext cx="8442162" cy="2740488"/>
              <a:chOff x="2963721" y="1861634"/>
              <a:chExt cx="8442162" cy="2740488"/>
            </a:xfrm>
          </p:grpSpPr>
          <p:pic>
            <p:nvPicPr>
              <p:cNvPr id="4098" name="Picture 2" descr="C:\Users\LAB 703\Downloads\IMG-20250325-WA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3721" y="1869310"/>
                <a:ext cx="2732812" cy="2732812"/>
              </a:xfrm>
              <a:prstGeom prst="rect">
                <a:avLst/>
              </a:prstGeom>
              <a:noFill/>
              <a:ln w="19050">
                <a:solidFill>
                  <a:schemeClr val="accent6"/>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899" y="1861634"/>
                <a:ext cx="3653984" cy="2740488"/>
              </a:xfrm>
              <a:prstGeom prst="rect">
                <a:avLst/>
              </a:prstGeom>
              <a:noFill/>
              <a:ln w="1905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533" y="1861634"/>
              <a:ext cx="2055366" cy="2740488"/>
            </a:xfrm>
            <a:prstGeom prst="rect">
              <a:avLst/>
            </a:prstGeom>
            <a:noFill/>
            <a:ln w="19050">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45052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10972800" cy="609600"/>
          </a:xfrm>
        </p:spPr>
        <p:txBody>
          <a:bodyPr>
            <a:normAutofit/>
          </a:bodyPr>
          <a:lstStyle/>
          <a:p>
            <a:pPr algn="ctr"/>
            <a:r>
              <a:rPr lang="en-US" dirty="0" smtClean="0"/>
              <a:t>Green Club Short Term Plans</a:t>
            </a:r>
            <a:endParaRPr lang="en-US" dirty="0"/>
          </a:p>
        </p:txBody>
      </p:sp>
      <p:sp>
        <p:nvSpPr>
          <p:cNvPr id="3" name="Content Placeholder 2"/>
          <p:cNvSpPr>
            <a:spLocks noGrp="1"/>
          </p:cNvSpPr>
          <p:nvPr>
            <p:ph idx="1"/>
          </p:nvPr>
        </p:nvSpPr>
        <p:spPr>
          <a:xfrm>
            <a:off x="609600" y="1752600"/>
            <a:ext cx="10972800" cy="3352800"/>
          </a:xfrm>
        </p:spPr>
        <p:txBody>
          <a:bodyPr>
            <a:normAutofit fontScale="32500" lnSpcReduction="20000"/>
          </a:bodyPr>
          <a:lstStyle/>
          <a:p>
            <a:pPr marL="0" indent="0">
              <a:buNone/>
            </a:pPr>
            <a:r>
              <a:rPr lang="en-US" sz="9600" b="1" dirty="0"/>
              <a:t>Short Term Future Plans:</a:t>
            </a:r>
            <a:endParaRPr lang="en-US" sz="9600" dirty="0"/>
          </a:p>
          <a:p>
            <a:pPr lvl="0" algn="just"/>
            <a:r>
              <a:rPr lang="en-US" sz="8000" dirty="0"/>
              <a:t>Competitions consist of essays, quizzes, and drawings, paintings, Slogan etc. related to environmental issues can be conducted</a:t>
            </a:r>
          </a:p>
          <a:p>
            <a:pPr lvl="0" algn="just"/>
            <a:r>
              <a:rPr lang="en-US" sz="8000" dirty="0"/>
              <a:t>Poster presentations on environmental issues can be conducted</a:t>
            </a:r>
          </a:p>
          <a:p>
            <a:pPr lvl="0" algn="just"/>
            <a:r>
              <a:rPr lang="en-US" sz="8000" dirty="0"/>
              <a:t>Waste Segregation at multiple levels can be done through management system.</a:t>
            </a:r>
          </a:p>
          <a:p>
            <a:pPr lvl="0" algn="just"/>
            <a:r>
              <a:rPr lang="en-US" sz="8000" dirty="0"/>
              <a:t>Awareness drives on environmental issues can be conducted</a:t>
            </a:r>
          </a:p>
          <a:p>
            <a:pPr lvl="0" algn="just"/>
            <a:r>
              <a:rPr lang="en-US" sz="8000" dirty="0"/>
              <a:t>Plantation Drives can be conducted to motivate students and staff to plant more number of trees and maintain clean and green campus.</a:t>
            </a:r>
          </a:p>
          <a:p>
            <a:pPr marL="0" indent="0">
              <a:buNone/>
            </a:pPr>
            <a:endParaRPr lang="en-US" dirty="0"/>
          </a:p>
        </p:txBody>
      </p:sp>
    </p:spTree>
    <p:extLst>
      <p:ext uri="{BB962C8B-B14F-4D97-AF65-F5344CB8AC3E}">
        <p14:creationId xmlns:p14="http://schemas.microsoft.com/office/powerpoint/2010/main" val="487214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609600"/>
          </a:xfrm>
        </p:spPr>
        <p:txBody>
          <a:bodyPr>
            <a:normAutofit/>
          </a:bodyPr>
          <a:lstStyle/>
          <a:p>
            <a:pPr algn="ctr"/>
            <a:r>
              <a:rPr lang="en-US" dirty="0" smtClean="0"/>
              <a:t>Green Club Long Term Plans</a:t>
            </a:r>
            <a:endParaRPr lang="en-US" dirty="0"/>
          </a:p>
        </p:txBody>
      </p:sp>
      <p:sp>
        <p:nvSpPr>
          <p:cNvPr id="3" name="Content Placeholder 2"/>
          <p:cNvSpPr>
            <a:spLocks noGrp="1"/>
          </p:cNvSpPr>
          <p:nvPr>
            <p:ph idx="1"/>
          </p:nvPr>
        </p:nvSpPr>
        <p:spPr>
          <a:xfrm>
            <a:off x="609600" y="1828800"/>
            <a:ext cx="10972800" cy="3352800"/>
          </a:xfrm>
        </p:spPr>
        <p:txBody>
          <a:bodyPr>
            <a:normAutofit fontScale="40000" lnSpcReduction="20000"/>
          </a:bodyPr>
          <a:lstStyle/>
          <a:p>
            <a:pPr marL="0" indent="0">
              <a:buNone/>
            </a:pPr>
            <a:r>
              <a:rPr lang="en-US" sz="8000" b="1" dirty="0" smtClean="0"/>
              <a:t>Long </a:t>
            </a:r>
            <a:r>
              <a:rPr lang="en-US" sz="8000" b="1" dirty="0"/>
              <a:t>Term Future Plans: </a:t>
            </a:r>
            <a:endParaRPr lang="en-US" sz="8000" dirty="0"/>
          </a:p>
          <a:p>
            <a:pPr lvl="0"/>
            <a:r>
              <a:rPr lang="en-US" sz="8000" dirty="0"/>
              <a:t>Green Institute Campus with Ranking.</a:t>
            </a:r>
          </a:p>
          <a:p>
            <a:pPr lvl="0"/>
            <a:r>
              <a:rPr lang="en-US" sz="8000" dirty="0"/>
              <a:t>Zero waste Institute zone.</a:t>
            </a:r>
          </a:p>
          <a:p>
            <a:pPr lvl="0"/>
            <a:r>
              <a:rPr lang="en-US" sz="8000" dirty="0"/>
              <a:t>To conduct more number of plantation drives to increase green cover.</a:t>
            </a:r>
          </a:p>
          <a:p>
            <a:pPr lvl="0"/>
            <a:r>
              <a:rPr lang="en-US" sz="8000" dirty="0"/>
              <a:t>To participate and win KJSIT as Clean, Green and Smart Institute in various Competitions and Awards.</a:t>
            </a:r>
          </a:p>
          <a:p>
            <a:pPr marL="0" indent="0">
              <a:buNone/>
            </a:pPr>
            <a:endParaRPr lang="en-US" dirty="0"/>
          </a:p>
        </p:txBody>
      </p:sp>
    </p:spTree>
    <p:extLst>
      <p:ext uri="{BB962C8B-B14F-4D97-AF65-F5344CB8AC3E}">
        <p14:creationId xmlns:p14="http://schemas.microsoft.com/office/powerpoint/2010/main" val="3097562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514600"/>
            <a:ext cx="10972800" cy="1143000"/>
          </a:xfrm>
        </p:spPr>
        <p:txBody>
          <a:bodyPr>
            <a:normAutofit/>
          </a:bodyPr>
          <a:lstStyle/>
          <a:p>
            <a:pPr algn="ctr"/>
            <a:r>
              <a:rPr lang="en-US" sz="4400" dirty="0" smtClean="0"/>
              <a:t>Thank You!</a:t>
            </a:r>
            <a:endParaRPr lang="en-US" sz="4400" dirty="0"/>
          </a:p>
        </p:txBody>
      </p:sp>
    </p:spTree>
    <p:extLst>
      <p:ext uri="{BB962C8B-B14F-4D97-AF65-F5344CB8AC3E}">
        <p14:creationId xmlns:p14="http://schemas.microsoft.com/office/powerpoint/2010/main" val="3276526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149" y="1842654"/>
            <a:ext cx="8299640" cy="3643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95054" y="1082096"/>
            <a:ext cx="8977745" cy="584775"/>
          </a:xfrm>
          <a:prstGeom prst="rect">
            <a:avLst/>
          </a:prstGeom>
          <a:noFill/>
        </p:spPr>
        <p:txBody>
          <a:bodyPr wrap="square" rtlCol="0">
            <a:spAutoFit/>
          </a:bodyPr>
          <a:lstStyle/>
          <a:p>
            <a:r>
              <a:rPr lang="en-US" sz="3200" b="1" dirty="0" smtClean="0">
                <a:solidFill>
                  <a:srgbClr val="FF0000"/>
                </a:solidFill>
                <a:latin typeface="Marcellus"/>
              </a:rPr>
              <a:t>KJSIT- Green Club: YEWS Initiative 2023-25</a:t>
            </a:r>
            <a:endParaRPr lang="en-US" sz="3200" b="1" dirty="0">
              <a:solidFill>
                <a:srgbClr val="FF0000"/>
              </a:solidFill>
              <a:latin typeface="Marcellus"/>
            </a:endParaRPr>
          </a:p>
        </p:txBody>
      </p:sp>
    </p:spTree>
    <p:extLst>
      <p:ext uri="{BB962C8B-B14F-4D97-AF65-F5344CB8AC3E}">
        <p14:creationId xmlns:p14="http://schemas.microsoft.com/office/powerpoint/2010/main" val="2120894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9018" y="292387"/>
            <a:ext cx="8977745" cy="584775"/>
          </a:xfrm>
          <a:prstGeom prst="rect">
            <a:avLst/>
          </a:prstGeom>
          <a:noFill/>
        </p:spPr>
        <p:txBody>
          <a:bodyPr wrap="square" rtlCol="0">
            <a:spAutoFit/>
          </a:bodyPr>
          <a:lstStyle/>
          <a:p>
            <a:pPr algn="ctr"/>
            <a:r>
              <a:rPr lang="en-US" sz="3200" b="1" dirty="0" smtClean="0">
                <a:solidFill>
                  <a:srgbClr val="FF0000"/>
                </a:solidFill>
                <a:latin typeface="Marcellus"/>
              </a:rPr>
              <a:t>KJSIT- Green Club Structure</a:t>
            </a:r>
            <a:endParaRPr lang="en-US" sz="3200" b="1" dirty="0">
              <a:solidFill>
                <a:srgbClr val="FF0000"/>
              </a:solidFill>
              <a:latin typeface="Marcellu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101" y="1112689"/>
            <a:ext cx="3632056" cy="518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2094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9018" y="181550"/>
            <a:ext cx="8977745" cy="584775"/>
          </a:xfrm>
          <a:prstGeom prst="rect">
            <a:avLst/>
          </a:prstGeom>
          <a:noFill/>
        </p:spPr>
        <p:txBody>
          <a:bodyPr wrap="square" rtlCol="0">
            <a:spAutoFit/>
          </a:bodyPr>
          <a:lstStyle/>
          <a:p>
            <a:pPr algn="ctr"/>
            <a:r>
              <a:rPr lang="en-US" sz="3200" b="1" dirty="0" smtClean="0">
                <a:solidFill>
                  <a:srgbClr val="FF0000"/>
                </a:solidFill>
                <a:latin typeface="Marcellus"/>
              </a:rPr>
              <a:t>KJSIT- Green Club Activities</a:t>
            </a:r>
            <a:endParaRPr lang="en-US" sz="3200" b="1" dirty="0">
              <a:solidFill>
                <a:srgbClr val="FF0000"/>
              </a:solidFill>
              <a:latin typeface="Marcellu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792" y="877162"/>
            <a:ext cx="4992860" cy="535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080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886691"/>
            <a:ext cx="10972800" cy="838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A42530"/>
                </a:solidFill>
                <a:latin typeface="Marcellus" panose="020E0602050203020307" pitchFamily="34" charset="0"/>
                <a:ea typeface="+mj-ea"/>
                <a:cs typeface="+mj-cs"/>
              </a:defRPr>
            </a:lvl1pPr>
          </a:lstStyle>
          <a:p>
            <a:r>
              <a:rPr lang="en-US" sz="3200" b="1" smtClean="0"/>
              <a:t>KJSIT-Green Club : Objectives</a:t>
            </a:r>
            <a:endParaRPr lang="en-US" sz="3200" b="1" dirty="0"/>
          </a:p>
        </p:txBody>
      </p:sp>
      <p:sp>
        <p:nvSpPr>
          <p:cNvPr id="6" name="Content Placeholder 2"/>
          <p:cNvSpPr txBox="1">
            <a:spLocks/>
          </p:cNvSpPr>
          <p:nvPr/>
        </p:nvSpPr>
        <p:spPr>
          <a:xfrm>
            <a:off x="858982" y="1541318"/>
            <a:ext cx="10723418" cy="4114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4D4D4C"/>
                </a:solidFill>
                <a:latin typeface="Fira Sans" panose="020B05030500000200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4D4D4C"/>
                </a:solidFill>
                <a:latin typeface="Fira Sans" panose="020B05030500000200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4D4D4C"/>
                </a:solidFill>
                <a:latin typeface="Fira Sans" panose="020B05030500000200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4D4D4C"/>
                </a:solidFill>
                <a:latin typeface="Fira Sans" panose="020B05030500000200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4D4D4C"/>
                </a:solidFill>
                <a:latin typeface="Fira Sans" panose="020B05030500000200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mtClean="0"/>
          </a:p>
          <a:p>
            <a:pPr algn="just"/>
            <a:r>
              <a:rPr lang="en-US" sz="2000" smtClean="0"/>
              <a:t>To create environmental and cleanliness awareness among students and staff using various techniques.</a:t>
            </a:r>
          </a:p>
          <a:p>
            <a:pPr algn="just"/>
            <a:r>
              <a:rPr lang="en-US" sz="2000" smtClean="0"/>
              <a:t>To educate students and staff for plantation of more number of trees including medicinal plants and maintaining the Institute campus green by using concept of Reduce, Reuse, Recycle and Recover..</a:t>
            </a:r>
          </a:p>
          <a:p>
            <a:pPr algn="just"/>
            <a:r>
              <a:rPr lang="en-US" sz="2000" smtClean="0"/>
              <a:t>To use smart techniques for saving and efficiently using natural resources for maintaining the Campus Green.</a:t>
            </a:r>
          </a:p>
          <a:p>
            <a:pPr algn="just"/>
            <a:r>
              <a:rPr lang="en-US" sz="2000" smtClean="0"/>
              <a:t>To participate and win as KJSIT with different awards and rankings.</a:t>
            </a:r>
          </a:p>
          <a:p>
            <a:endParaRPr lang="en-US" dirty="0"/>
          </a:p>
        </p:txBody>
      </p:sp>
    </p:spTree>
    <p:extLst>
      <p:ext uri="{BB962C8B-B14F-4D97-AF65-F5344CB8AC3E}">
        <p14:creationId xmlns:p14="http://schemas.microsoft.com/office/powerpoint/2010/main" val="4091795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886691"/>
            <a:ext cx="10972800" cy="838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A42530"/>
                </a:solidFill>
                <a:latin typeface="Marcellus" panose="020E0602050203020307" pitchFamily="34" charset="0"/>
                <a:ea typeface="+mj-ea"/>
                <a:cs typeface="+mj-cs"/>
              </a:defRPr>
            </a:lvl1pPr>
          </a:lstStyle>
          <a:p>
            <a:r>
              <a:rPr lang="en-US" sz="3200" b="1" dirty="0" smtClean="0"/>
              <a:t>KJSIT-Green Club : Objectives</a:t>
            </a:r>
            <a:endParaRPr lang="en-US" sz="3200" b="1" dirty="0"/>
          </a:p>
        </p:txBody>
      </p:sp>
      <p:sp>
        <p:nvSpPr>
          <p:cNvPr id="6" name="Content Placeholder 2"/>
          <p:cNvSpPr txBox="1">
            <a:spLocks/>
          </p:cNvSpPr>
          <p:nvPr/>
        </p:nvSpPr>
        <p:spPr>
          <a:xfrm>
            <a:off x="858982" y="1541318"/>
            <a:ext cx="10723418" cy="4114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4D4D4C"/>
                </a:solidFill>
                <a:latin typeface="Fira Sans" panose="020B05030500000200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4D4D4C"/>
                </a:solidFill>
                <a:latin typeface="Fira Sans" panose="020B05030500000200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4D4D4C"/>
                </a:solidFill>
                <a:latin typeface="Fira Sans" panose="020B05030500000200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4D4D4C"/>
                </a:solidFill>
                <a:latin typeface="Fira Sans" panose="020B05030500000200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4D4D4C"/>
                </a:solidFill>
                <a:latin typeface="Fira Sans" panose="020B05030500000200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mtClean="0"/>
          </a:p>
          <a:p>
            <a:pPr algn="just"/>
            <a:r>
              <a:rPr lang="en-US" sz="2000" smtClean="0"/>
              <a:t>To create environmental and cleanliness awareness among students and staff using various techniques.</a:t>
            </a:r>
          </a:p>
          <a:p>
            <a:pPr algn="just"/>
            <a:r>
              <a:rPr lang="en-US" sz="2000" smtClean="0"/>
              <a:t>To educate students and staff for plantation of more number of trees including medicinal plants and maintaining the Institute campus green by using concept of Reduce, Reuse, Recycle and Recover..</a:t>
            </a:r>
          </a:p>
          <a:p>
            <a:pPr algn="just"/>
            <a:r>
              <a:rPr lang="en-US" sz="2000" smtClean="0"/>
              <a:t>To use smart techniques for saving and efficiently using natural resources for maintaining the Campus Green.</a:t>
            </a:r>
          </a:p>
          <a:p>
            <a:pPr algn="just"/>
            <a:r>
              <a:rPr lang="en-US" sz="2000" smtClean="0"/>
              <a:t>To participate and win as KJSIT with different awards and rankings.</a:t>
            </a:r>
          </a:p>
          <a:p>
            <a:endParaRPr lang="en-US" dirty="0"/>
          </a:p>
        </p:txBody>
      </p:sp>
    </p:spTree>
    <p:extLst>
      <p:ext uri="{BB962C8B-B14F-4D97-AF65-F5344CB8AC3E}">
        <p14:creationId xmlns:p14="http://schemas.microsoft.com/office/powerpoint/2010/main" val="2091117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886691"/>
            <a:ext cx="10972800" cy="8382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A42530"/>
                </a:solidFill>
                <a:latin typeface="Marcellus" panose="020E0602050203020307" pitchFamily="34" charset="0"/>
                <a:ea typeface="+mj-ea"/>
                <a:cs typeface="+mj-cs"/>
              </a:defRPr>
            </a:lvl1pPr>
          </a:lstStyle>
          <a:p>
            <a:endParaRPr lang="en-US" sz="3200" b="1" dirty="0"/>
          </a:p>
        </p:txBody>
      </p:sp>
      <p:sp>
        <p:nvSpPr>
          <p:cNvPr id="6" name="Content Placeholder 2"/>
          <p:cNvSpPr txBox="1">
            <a:spLocks/>
          </p:cNvSpPr>
          <p:nvPr/>
        </p:nvSpPr>
        <p:spPr>
          <a:xfrm>
            <a:off x="858982" y="1541318"/>
            <a:ext cx="10723418" cy="4114800"/>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4D4D4C"/>
                </a:solidFill>
                <a:latin typeface="Fira Sans" panose="020B05030500000200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4D4D4C"/>
                </a:solidFill>
                <a:latin typeface="Fira Sans" panose="020B05030500000200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4D4D4C"/>
                </a:solidFill>
                <a:latin typeface="Fira Sans" panose="020B05030500000200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4D4D4C"/>
                </a:solidFill>
                <a:latin typeface="Fira Sans" panose="020B05030500000200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4D4D4C"/>
                </a:solidFill>
                <a:latin typeface="Fira Sans" panose="020B05030500000200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t>Environment </a:t>
            </a:r>
            <a:r>
              <a:rPr lang="en-US" dirty="0"/>
              <a:t>Policy refers to the commitment of the organization towards environmental issues. Environment issues addressed by Environment Policy are saving of electricity, air and water pollution, waste management, eco system management, protection and preservation of natural resources for future generations. It follows guidelines as given below:</a:t>
            </a:r>
          </a:p>
          <a:p>
            <a:pPr lvl="0" algn="l"/>
            <a:r>
              <a:rPr lang="en-US" dirty="0"/>
              <a:t> Communication of environmental issues through various awareness </a:t>
            </a:r>
            <a:r>
              <a:rPr lang="en-US" dirty="0" err="1"/>
              <a:t>programmes</a:t>
            </a:r>
            <a:r>
              <a:rPr lang="en-US" dirty="0"/>
              <a:t> such as   Waste management, Cleanliness, Woman health, Yoga, Aerobics, Saving of natural resources etc. </a:t>
            </a:r>
          </a:p>
          <a:p>
            <a:pPr lvl="0" algn="l"/>
            <a:r>
              <a:rPr lang="en-US" dirty="0"/>
              <a:t>Electronic Communication through email to create awareness of various days as World Environment Day, World Tiger Day to address social issues. </a:t>
            </a:r>
          </a:p>
          <a:p>
            <a:pPr lvl="0" algn="l"/>
            <a:r>
              <a:rPr lang="en-US" dirty="0"/>
              <a:t>Dedicated staff for cleaning, wastes collection and disposal.</a:t>
            </a:r>
          </a:p>
          <a:p>
            <a:pPr lvl="0" algn="l"/>
            <a:r>
              <a:rPr lang="en-US" dirty="0"/>
              <a:t> Social dimension for quality of life and health. </a:t>
            </a:r>
          </a:p>
          <a:p>
            <a:pPr lvl="0" algn="l"/>
            <a:r>
              <a:rPr lang="en-US" dirty="0"/>
              <a:t>Plantation drives at various places as well as in campus to maintain the green environment.</a:t>
            </a:r>
          </a:p>
          <a:p>
            <a:pPr lvl="0" algn="l"/>
            <a:r>
              <a:rPr lang="en-US" dirty="0"/>
              <a:t>Segregation of waste and waste management to maintain the clean environment.</a:t>
            </a:r>
          </a:p>
          <a:p>
            <a:pPr lvl="0" algn="l"/>
            <a:r>
              <a:rPr lang="en-US" dirty="0"/>
              <a:t>Implementation of Waste to Wealth project to produce manure from canteen and garden waste for a good quality fertilizer generation.  </a:t>
            </a:r>
          </a:p>
          <a:p>
            <a:pPr lvl="0" algn="l"/>
            <a:r>
              <a:rPr lang="en-US" dirty="0"/>
              <a:t>Purchase of green products and contribute towards maintaining the quality environment.</a:t>
            </a:r>
          </a:p>
          <a:p>
            <a:pPr lvl="0" algn="l"/>
            <a:r>
              <a:rPr lang="en-US" dirty="0"/>
              <a:t>Recycling of E-waste by an authorized agency.</a:t>
            </a:r>
          </a:p>
          <a:p>
            <a:pPr lvl="0" algn="l"/>
            <a:r>
              <a:rPr lang="en-US" dirty="0"/>
              <a:t>Use of natural renewable resource such as solar panels to generate electricity.</a:t>
            </a:r>
          </a:p>
          <a:p>
            <a:pPr algn="l"/>
            <a:r>
              <a:rPr lang="en-US" dirty="0"/>
              <a:t>Implementation of automation and sensors to save electricity.</a:t>
            </a:r>
          </a:p>
          <a:p>
            <a:pPr lvl="0" algn="l"/>
            <a:r>
              <a:rPr lang="en-US" dirty="0"/>
              <a:t>Encourage projects and initiatives on Afforestation, Landscape and Ecosystem restoration, renewable energy resources. </a:t>
            </a:r>
          </a:p>
          <a:p>
            <a:pPr lvl="0" algn="l"/>
            <a:r>
              <a:rPr lang="en-US" dirty="0"/>
              <a:t>Inclusion of credit course as Environment Management in the curriculum. </a:t>
            </a:r>
          </a:p>
          <a:p>
            <a:pPr lvl="0" algn="l"/>
            <a:r>
              <a:rPr lang="en-US" dirty="0"/>
              <a:t>Apply for the Awards such as Clean and Green Campus and </a:t>
            </a:r>
            <a:r>
              <a:rPr lang="en-US" dirty="0" err="1"/>
              <a:t>Swachhata</a:t>
            </a:r>
            <a:r>
              <a:rPr lang="en-US" dirty="0"/>
              <a:t>   Ranking of Higher Educational Institutes, initiatives by AICTE and  various bodies. </a:t>
            </a:r>
          </a:p>
          <a:p>
            <a:pPr algn="l"/>
            <a:endParaRPr lang="en-US" dirty="0" smtClean="0"/>
          </a:p>
        </p:txBody>
      </p:sp>
      <p:sp>
        <p:nvSpPr>
          <p:cNvPr id="2" name="Rectangle 1"/>
          <p:cNvSpPr/>
          <p:nvPr/>
        </p:nvSpPr>
        <p:spPr>
          <a:xfrm>
            <a:off x="3767064" y="731591"/>
            <a:ext cx="5537093" cy="584775"/>
          </a:xfrm>
          <a:prstGeom prst="rect">
            <a:avLst/>
          </a:prstGeom>
        </p:spPr>
        <p:txBody>
          <a:bodyPr wrap="none">
            <a:spAutoFit/>
          </a:bodyPr>
          <a:lstStyle/>
          <a:p>
            <a:r>
              <a:rPr lang="en-US" sz="3200" b="1" dirty="0" smtClean="0">
                <a:solidFill>
                  <a:srgbClr val="C00000"/>
                </a:solidFill>
                <a:latin typeface="Marcellus"/>
              </a:rPr>
              <a:t>KJSIT</a:t>
            </a:r>
            <a:r>
              <a:rPr lang="en-US" sz="3200" b="1" dirty="0" smtClean="0">
                <a:solidFill>
                  <a:srgbClr val="A42530"/>
                </a:solidFill>
                <a:latin typeface="Marcellus"/>
              </a:rPr>
              <a:t> : Environment Policy</a:t>
            </a:r>
            <a:endParaRPr lang="en-US" sz="3200" b="1" dirty="0">
              <a:solidFill>
                <a:srgbClr val="A42530"/>
              </a:solidFill>
              <a:latin typeface="Marcellus"/>
            </a:endParaRPr>
          </a:p>
        </p:txBody>
      </p:sp>
    </p:spTree>
    <p:extLst>
      <p:ext uri="{BB962C8B-B14F-4D97-AF65-F5344CB8AC3E}">
        <p14:creationId xmlns:p14="http://schemas.microsoft.com/office/powerpoint/2010/main" val="3715230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3783"/>
            <a:ext cx="10972800" cy="838200"/>
          </a:xfrm>
        </p:spPr>
        <p:txBody>
          <a:bodyPr>
            <a:normAutofit/>
          </a:bodyPr>
          <a:lstStyle/>
          <a:p>
            <a:pPr algn="ctr"/>
            <a:r>
              <a:rPr lang="en-US" b="1" dirty="0" smtClean="0"/>
              <a:t>KJSIT-Green Club : Outcomes</a:t>
            </a:r>
            <a:endParaRPr lang="en-US" b="1" dirty="0"/>
          </a:p>
        </p:txBody>
      </p:sp>
      <p:sp>
        <p:nvSpPr>
          <p:cNvPr id="3" name="Content Placeholder 2"/>
          <p:cNvSpPr>
            <a:spLocks noGrp="1"/>
          </p:cNvSpPr>
          <p:nvPr>
            <p:ph idx="1"/>
          </p:nvPr>
        </p:nvSpPr>
        <p:spPr>
          <a:xfrm>
            <a:off x="1274618" y="2202873"/>
            <a:ext cx="10307782" cy="4204854"/>
          </a:xfrm>
        </p:spPr>
        <p:txBody>
          <a:bodyPr>
            <a:noAutofit/>
          </a:bodyPr>
          <a:lstStyle/>
          <a:p>
            <a:pPr lvl="0" algn="just"/>
            <a:r>
              <a:rPr lang="en-US" sz="2000" dirty="0"/>
              <a:t>Students and Faculty and Staff members encourage and motivate others for plantation and maintenance of more number of trees and medicinal plants.</a:t>
            </a:r>
          </a:p>
          <a:p>
            <a:pPr lvl="0" algn="just"/>
            <a:r>
              <a:rPr lang="en-US" sz="2000" dirty="0"/>
              <a:t>Students and Faculty and Staff members receive awareness messages through mail so that they help themselves and others to make a difference in day to day life- A step towards Green Campus as a zero waste zone by saving and maintaining natural resources with the help of smart techniques.</a:t>
            </a:r>
          </a:p>
          <a:p>
            <a:pPr lvl="0" algn="just"/>
            <a:r>
              <a:rPr lang="en-US" sz="2000" dirty="0"/>
              <a:t>Students and Faculty and Staff members learn different ways to Reuse, Reduce, Recycle and Recover different kinds of waste materials.</a:t>
            </a:r>
          </a:p>
          <a:p>
            <a:pPr lvl="0" algn="just"/>
            <a:r>
              <a:rPr lang="en-US" sz="2000" dirty="0"/>
              <a:t>KJSIT has received appreciation and participation certificates from various Government and Non-Government Organizations/ NGOs</a:t>
            </a:r>
            <a:r>
              <a:rPr lang="en-US" sz="2000" dirty="0" smtClean="0"/>
              <a:t>.</a:t>
            </a:r>
          </a:p>
        </p:txBody>
      </p:sp>
    </p:spTree>
    <p:extLst>
      <p:ext uri="{BB962C8B-B14F-4D97-AF65-F5344CB8AC3E}">
        <p14:creationId xmlns:p14="http://schemas.microsoft.com/office/powerpoint/2010/main" val="2058823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omaiya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9C9FAA2F-39EE-D047-B90D-D3B272F501C7}" vid="{A20C127F-7270-1141-8064-8DA1410EC53C}"/>
    </a:ext>
  </a:extLst>
</a:theme>
</file>

<file path=docProps/app.xml><?xml version="1.0" encoding="utf-8"?>
<Properties xmlns="http://schemas.openxmlformats.org/officeDocument/2006/extended-properties" xmlns:vt="http://schemas.openxmlformats.org/officeDocument/2006/docPropsVTypes">
  <Template>Office Theme</Template>
  <TotalTime>525</TotalTime>
  <Words>886</Words>
  <Application>Microsoft Office PowerPoint</Application>
  <PresentationFormat>Custom</PresentationFormat>
  <Paragraphs>99</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      K J Somaiya Institute of Technology, Sion Mumbai-22 (KJSIT – GREEN CLUB) (As per the guidelines by UNICEF and DTE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KJSIT-Green Club : Outcomes</vt:lpstr>
      <vt:lpstr>KJSIT-Green Club YEWS</vt:lpstr>
      <vt:lpstr>KJSIT-Green Club YEWS</vt:lpstr>
      <vt:lpstr>Self Paced Courses</vt:lpstr>
      <vt:lpstr>PowerPoint Presentation</vt:lpstr>
      <vt:lpstr>Why waste App</vt:lpstr>
      <vt:lpstr>Green Enthusiast &amp; Green Champion Certificate</vt:lpstr>
      <vt:lpstr>Green Club Induction &amp; Orientation 2024-25</vt:lpstr>
      <vt:lpstr>Green Club Activities-2024-25 </vt:lpstr>
      <vt:lpstr>Green Club Certification for Youth Leadership for Climate Action</vt:lpstr>
      <vt:lpstr>Green Club Enthusiast Certification</vt:lpstr>
      <vt:lpstr>Best Performer Certificate</vt:lpstr>
      <vt:lpstr>Green Club Review : Master Trainer &amp; YEWS District Coordinator</vt:lpstr>
      <vt:lpstr>Green Club Short Term Plans</vt:lpstr>
      <vt:lpstr>Green Club Long Term Plans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Pushpendra Kumar Dhansoia</dc:creator>
  <cp:lastModifiedBy>LAB 703</cp:lastModifiedBy>
  <cp:revision>46</cp:revision>
  <dcterms:created xsi:type="dcterms:W3CDTF">2022-02-21T05:08:08Z</dcterms:created>
  <dcterms:modified xsi:type="dcterms:W3CDTF">2025-04-29T10:23:32Z</dcterms:modified>
</cp:coreProperties>
</file>